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94" r:id="rId3"/>
    <p:sldId id="279" r:id="rId4"/>
    <p:sldId id="281" r:id="rId5"/>
    <p:sldId id="268" r:id="rId6"/>
    <p:sldId id="282" r:id="rId7"/>
    <p:sldId id="258" r:id="rId8"/>
    <p:sldId id="262" r:id="rId9"/>
    <p:sldId id="285" r:id="rId10"/>
    <p:sldId id="286" r:id="rId11"/>
    <p:sldId id="287" r:id="rId12"/>
    <p:sldId id="288" r:id="rId13"/>
    <p:sldId id="289" r:id="rId14"/>
    <p:sldId id="290" r:id="rId15"/>
    <p:sldId id="283" r:id="rId16"/>
    <p:sldId id="284" r:id="rId17"/>
    <p:sldId id="293" r:id="rId18"/>
    <p:sldId id="291" r:id="rId19"/>
    <p:sldId id="292" r:id="rId20"/>
    <p:sldId id="265" r:id="rId21"/>
    <p:sldId id="266" r:id="rId22"/>
    <p:sldId id="269" r:id="rId23"/>
    <p:sldId id="270" r:id="rId24"/>
    <p:sldId id="271" r:id="rId25"/>
    <p:sldId id="272" r:id="rId26"/>
    <p:sldId id="273" r:id="rId27"/>
    <p:sldId id="274" r:id="rId28"/>
    <p:sldId id="275" r:id="rId29"/>
    <p:sldId id="27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331E7C-9EC4-40FF-B13F-0BE81EB0DE4E}">
          <p14:sldIdLst>
            <p14:sldId id="256"/>
            <p14:sldId id="294"/>
            <p14:sldId id="279"/>
            <p14:sldId id="281"/>
            <p14:sldId id="268"/>
            <p14:sldId id="282"/>
            <p14:sldId id="258"/>
            <p14:sldId id="262"/>
            <p14:sldId id="285"/>
            <p14:sldId id="286"/>
            <p14:sldId id="287"/>
            <p14:sldId id="288"/>
            <p14:sldId id="289"/>
            <p14:sldId id="290"/>
            <p14:sldId id="283"/>
            <p14:sldId id="284"/>
            <p14:sldId id="293"/>
            <p14:sldId id="291"/>
            <p14:sldId id="292"/>
            <p14:sldId id="265"/>
            <p14:sldId id="266"/>
            <p14:sldId id="269"/>
            <p14:sldId id="270"/>
            <p14:sldId id="271"/>
            <p14:sldId id="272"/>
            <p14:sldId id="273"/>
            <p14:sldId id="274"/>
            <p14:sldId id="275"/>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F3FB"/>
    <a:srgbClr val="FFFFFF"/>
    <a:srgbClr val="11B6D7"/>
    <a:srgbClr val="FF6600"/>
    <a:srgbClr val="FF9900"/>
    <a:srgbClr val="DE7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6627" autoAdjust="0"/>
  </p:normalViewPr>
  <p:slideViewPr>
    <p:cSldViewPr snapToGrid="0">
      <p:cViewPr varScale="1">
        <p:scale>
          <a:sx n="119" d="100"/>
          <a:sy n="119" d="100"/>
        </p:scale>
        <p:origin x="156"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1FD6A-EA14-47C0-ACAE-C51602B1FBAB}" type="datetimeFigureOut">
              <a:rPr lang="en-DE" smtClean="0"/>
              <a:t>30/01/2018</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47A80-2BF8-4E3E-99F0-2FF067A0E3B9}" type="slidenum">
              <a:rPr lang="en-DE" smtClean="0"/>
              <a:t>‹#›</a:t>
            </a:fld>
            <a:endParaRPr lang="en-DE"/>
          </a:p>
        </p:txBody>
      </p:sp>
    </p:spTree>
    <p:extLst>
      <p:ext uri="{BB962C8B-B14F-4D97-AF65-F5344CB8AC3E}">
        <p14:creationId xmlns:p14="http://schemas.microsoft.com/office/powerpoint/2010/main" val="177906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5020054A-2B0C-4205-95E9-DE44146C61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3508B385-FD66-4CDF-A9A3-2CD642D48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EC238CBC-E9D3-47BC-9DED-0EE1183A21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6F13EC-A68D-44F5-A4F6-05E0AE709293}" type="slidenum">
              <a:rPr lang="en-US" altLang="en-US" smtClean="0"/>
              <a:pPr/>
              <a:t>7</a:t>
            </a:fld>
            <a:endParaRPr lang="en-US" altLang="en-US"/>
          </a:p>
        </p:txBody>
      </p:sp>
    </p:spTree>
    <p:extLst>
      <p:ext uri="{BB962C8B-B14F-4D97-AF65-F5344CB8AC3E}">
        <p14:creationId xmlns:p14="http://schemas.microsoft.com/office/powerpoint/2010/main" val="94673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B8458A56-4FAF-4656-9A47-4E1F53911C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C70E1397-6176-41BA-B030-6366985AFD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a:extLst>
              <a:ext uri="{FF2B5EF4-FFF2-40B4-BE49-F238E27FC236}">
                <a16:creationId xmlns:a16="http://schemas.microsoft.com/office/drawing/2014/main" id="{BCED7DCC-5CB7-47ED-9EA5-FC5819EE37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849875C-9D43-42BF-B30A-41B23E22F724}" type="slidenum">
              <a:rPr lang="en-US" altLang="en-US" smtClean="0"/>
              <a:pPr/>
              <a:t>8</a:t>
            </a:fld>
            <a:endParaRPr lang="en-US" altLang="en-US"/>
          </a:p>
        </p:txBody>
      </p:sp>
    </p:spTree>
    <p:extLst>
      <p:ext uri="{BB962C8B-B14F-4D97-AF65-F5344CB8AC3E}">
        <p14:creationId xmlns:p14="http://schemas.microsoft.com/office/powerpoint/2010/main" val="124542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1/30/2018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2.wdp"/><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5175-2A3F-458B-A559-D5D955E557E4}"/>
              </a:ext>
            </a:extLst>
          </p:cNvPr>
          <p:cNvSpPr>
            <a:spLocks noGrp="1"/>
          </p:cNvSpPr>
          <p:nvPr>
            <p:ph type="ctrTitle"/>
          </p:nvPr>
        </p:nvSpPr>
        <p:spPr>
          <a:xfrm>
            <a:off x="1041621" y="2404534"/>
            <a:ext cx="8232382" cy="1646302"/>
          </a:xfrm>
        </p:spPr>
        <p:txBody>
          <a:bodyPr/>
          <a:lstStyle/>
          <a:p>
            <a:r>
              <a:rPr lang="de-DE" dirty="0"/>
              <a:t>ubitricity CryptoCharging</a:t>
            </a:r>
            <a:endParaRPr lang="en-DE" dirty="0"/>
          </a:p>
        </p:txBody>
      </p:sp>
      <p:sp>
        <p:nvSpPr>
          <p:cNvPr id="3" name="Subtitle 2">
            <a:extLst>
              <a:ext uri="{FF2B5EF4-FFF2-40B4-BE49-F238E27FC236}">
                <a16:creationId xmlns:a16="http://schemas.microsoft.com/office/drawing/2014/main" id="{B9ED4113-6A91-45B1-AFC7-15C124FDE789}"/>
              </a:ext>
            </a:extLst>
          </p:cNvPr>
          <p:cNvSpPr>
            <a:spLocks noGrp="1"/>
          </p:cNvSpPr>
          <p:nvPr>
            <p:ph type="subTitle" idx="1"/>
          </p:nvPr>
        </p:nvSpPr>
        <p:spPr/>
        <p:txBody>
          <a:bodyPr/>
          <a:lstStyle/>
          <a:p>
            <a:r>
              <a:rPr lang="de-DE" dirty="0"/>
              <a:t>Blockchain Ethereum Dapp</a:t>
            </a:r>
            <a:endParaRPr lang="en-DE" dirty="0"/>
          </a:p>
        </p:txBody>
      </p:sp>
    </p:spTree>
    <p:extLst>
      <p:ext uri="{BB962C8B-B14F-4D97-AF65-F5344CB8AC3E}">
        <p14:creationId xmlns:p14="http://schemas.microsoft.com/office/powerpoint/2010/main" val="204708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C9FD3-8EE9-4EC9-AEF0-CFB5D6728EDD}"/>
              </a:ext>
            </a:extLst>
          </p:cNvPr>
          <p:cNvPicPr>
            <a:picLocks noChangeAspect="1"/>
          </p:cNvPicPr>
          <p:nvPr/>
        </p:nvPicPr>
        <p:blipFill>
          <a:blip r:embed="rId2"/>
          <a:stretch>
            <a:fillRect/>
          </a:stretch>
        </p:blipFill>
        <p:spPr>
          <a:xfrm>
            <a:off x="3593224" y="-63611"/>
            <a:ext cx="5005552" cy="6858000"/>
          </a:xfrm>
          <a:prstGeom prst="rect">
            <a:avLst/>
          </a:prstGeom>
        </p:spPr>
      </p:pic>
    </p:spTree>
    <p:extLst>
      <p:ext uri="{BB962C8B-B14F-4D97-AF65-F5344CB8AC3E}">
        <p14:creationId xmlns:p14="http://schemas.microsoft.com/office/powerpoint/2010/main" val="306684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623C4-4706-4667-9E92-CD7A1B642275}"/>
              </a:ext>
            </a:extLst>
          </p:cNvPr>
          <p:cNvPicPr>
            <a:picLocks noChangeAspect="1"/>
          </p:cNvPicPr>
          <p:nvPr/>
        </p:nvPicPr>
        <p:blipFill>
          <a:blip r:embed="rId2"/>
          <a:stretch>
            <a:fillRect/>
          </a:stretch>
        </p:blipFill>
        <p:spPr>
          <a:xfrm>
            <a:off x="424765" y="0"/>
            <a:ext cx="11161301" cy="6858000"/>
          </a:xfrm>
          <a:prstGeom prst="rect">
            <a:avLst/>
          </a:prstGeom>
        </p:spPr>
      </p:pic>
    </p:spTree>
    <p:extLst>
      <p:ext uri="{BB962C8B-B14F-4D97-AF65-F5344CB8AC3E}">
        <p14:creationId xmlns:p14="http://schemas.microsoft.com/office/powerpoint/2010/main" val="119471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https://media.blockchainhub.net/wp-content/uploads/2016/10/sca-process-performance-smart-contracts-simple-to-complex.png">
            <a:extLst>
              <a:ext uri="{FF2B5EF4-FFF2-40B4-BE49-F238E27FC236}">
                <a16:creationId xmlns:a16="http://schemas.microsoft.com/office/drawing/2014/main" id="{B27543F7-AAD3-4D36-B79C-5D7AD17F2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5625"/>
            <a:ext cx="12192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2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F94E-604A-4A18-9EB7-41F4B0FCA7D6}"/>
              </a:ext>
            </a:extLst>
          </p:cNvPr>
          <p:cNvSpPr>
            <a:spLocks noGrp="1"/>
          </p:cNvSpPr>
          <p:nvPr>
            <p:ph type="title"/>
          </p:nvPr>
        </p:nvSpPr>
        <p:spPr/>
        <p:txBody>
          <a:bodyPr/>
          <a:lstStyle/>
          <a:p>
            <a:r>
              <a:rPr lang="de-DE" b="1" dirty="0"/>
              <a:t>Market Analysis (Ethereum Network WorldWide)</a:t>
            </a:r>
            <a:endParaRPr lang="en-DE" b="1" dirty="0"/>
          </a:p>
        </p:txBody>
      </p:sp>
      <p:pic>
        <p:nvPicPr>
          <p:cNvPr id="5" name="Picture 4">
            <a:extLst>
              <a:ext uri="{FF2B5EF4-FFF2-40B4-BE49-F238E27FC236}">
                <a16:creationId xmlns:a16="http://schemas.microsoft.com/office/drawing/2014/main" id="{7E0F11B5-5324-4284-A204-D6B8C9756428}"/>
              </a:ext>
            </a:extLst>
          </p:cNvPr>
          <p:cNvPicPr>
            <a:picLocks noChangeAspect="1"/>
          </p:cNvPicPr>
          <p:nvPr/>
        </p:nvPicPr>
        <p:blipFill>
          <a:blip r:embed="rId2"/>
          <a:stretch>
            <a:fillRect/>
          </a:stretch>
        </p:blipFill>
        <p:spPr>
          <a:xfrm>
            <a:off x="677334" y="1830261"/>
            <a:ext cx="7956902" cy="4029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B7866BF-08BE-45C6-AF60-71B31A1295CC}"/>
              </a:ext>
            </a:extLst>
          </p:cNvPr>
          <p:cNvSpPr txBox="1"/>
          <p:nvPr/>
        </p:nvSpPr>
        <p:spPr>
          <a:xfrm>
            <a:off x="677334" y="5947576"/>
            <a:ext cx="7711292" cy="923330"/>
          </a:xfrm>
          <a:prstGeom prst="rect">
            <a:avLst/>
          </a:prstGeom>
          <a:noFill/>
        </p:spPr>
        <p:txBody>
          <a:bodyPr wrap="square" rtlCol="0">
            <a:spAutoFit/>
          </a:bodyPr>
          <a:lstStyle/>
          <a:p>
            <a:r>
              <a:rPr lang="de-DE" dirty="0"/>
              <a:t>Current Distinct Addresses – </a:t>
            </a:r>
            <a:r>
              <a:rPr lang="de-DE" dirty="0">
                <a:solidFill>
                  <a:srgbClr val="C00000"/>
                </a:solidFill>
              </a:rPr>
              <a:t>24 million</a:t>
            </a:r>
          </a:p>
          <a:p>
            <a:r>
              <a:rPr lang="de-DE" dirty="0"/>
              <a:t>Distinct Addresses Jan 2019 – </a:t>
            </a:r>
            <a:r>
              <a:rPr lang="de-DE" dirty="0">
                <a:solidFill>
                  <a:srgbClr val="C00000"/>
                </a:solidFill>
              </a:rPr>
              <a:t>51 million </a:t>
            </a:r>
            <a:r>
              <a:rPr lang="de-DE" dirty="0"/>
              <a:t>(Assuming current growth rate of 100k users/day)</a:t>
            </a:r>
            <a:endParaRPr lang="en-DE" dirty="0"/>
          </a:p>
        </p:txBody>
      </p:sp>
    </p:spTree>
    <p:extLst>
      <p:ext uri="{BB962C8B-B14F-4D97-AF65-F5344CB8AC3E}">
        <p14:creationId xmlns:p14="http://schemas.microsoft.com/office/powerpoint/2010/main" val="47272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F94E-604A-4A18-9EB7-41F4B0FCA7D6}"/>
              </a:ext>
            </a:extLst>
          </p:cNvPr>
          <p:cNvSpPr>
            <a:spLocks noGrp="1"/>
          </p:cNvSpPr>
          <p:nvPr>
            <p:ph type="title"/>
          </p:nvPr>
        </p:nvSpPr>
        <p:spPr/>
        <p:txBody>
          <a:bodyPr/>
          <a:lstStyle/>
          <a:p>
            <a:r>
              <a:rPr lang="de-DE" b="1" dirty="0"/>
              <a:t>Market Analysis (Total EV in Germany)</a:t>
            </a:r>
            <a:endParaRPr lang="en-DE" b="1" dirty="0"/>
          </a:p>
        </p:txBody>
      </p:sp>
      <p:pic>
        <p:nvPicPr>
          <p:cNvPr id="3" name="Picture 2">
            <a:extLst>
              <a:ext uri="{FF2B5EF4-FFF2-40B4-BE49-F238E27FC236}">
                <a16:creationId xmlns:a16="http://schemas.microsoft.com/office/drawing/2014/main" id="{3043B65C-2696-4C0F-AA53-A9BF85E44B3B}"/>
              </a:ext>
            </a:extLst>
          </p:cNvPr>
          <p:cNvPicPr>
            <a:picLocks noChangeAspect="1"/>
          </p:cNvPicPr>
          <p:nvPr/>
        </p:nvPicPr>
        <p:blipFill>
          <a:blip r:embed="rId2"/>
          <a:stretch>
            <a:fillRect/>
          </a:stretch>
        </p:blipFill>
        <p:spPr>
          <a:xfrm>
            <a:off x="677334" y="1612078"/>
            <a:ext cx="5208169" cy="4375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7E6609B4-EE9A-4DE4-B062-B018F593F894}"/>
              </a:ext>
            </a:extLst>
          </p:cNvPr>
          <p:cNvSpPr txBox="1"/>
          <p:nvPr/>
        </p:nvSpPr>
        <p:spPr>
          <a:xfrm>
            <a:off x="6231974" y="2474893"/>
            <a:ext cx="3882085" cy="954107"/>
          </a:xfrm>
          <a:prstGeom prst="rect">
            <a:avLst/>
          </a:prstGeom>
          <a:noFill/>
        </p:spPr>
        <p:txBody>
          <a:bodyPr wrap="square" rtlCol="0">
            <a:spAutoFit/>
          </a:bodyPr>
          <a:lstStyle/>
          <a:p>
            <a:r>
              <a:rPr lang="de-DE" sz="2000" b="1" cap="small" dirty="0"/>
              <a:t>Year on Year growth rate</a:t>
            </a:r>
          </a:p>
          <a:p>
            <a:r>
              <a:rPr lang="de-DE" dirty="0"/>
              <a:t>Plug-In Hybrids – </a:t>
            </a:r>
            <a:r>
              <a:rPr lang="de-DE" dirty="0">
                <a:solidFill>
                  <a:srgbClr val="00B050"/>
                </a:solidFill>
              </a:rPr>
              <a:t>114.2% </a:t>
            </a:r>
          </a:p>
          <a:p>
            <a:r>
              <a:rPr lang="de-DE" dirty="0"/>
              <a:t>Electric Vehicles – </a:t>
            </a:r>
            <a:r>
              <a:rPr lang="de-DE" dirty="0">
                <a:solidFill>
                  <a:srgbClr val="00B050"/>
                </a:solidFill>
              </a:rPr>
              <a:t>119.6 %</a:t>
            </a:r>
            <a:endParaRPr lang="en-DE" dirty="0">
              <a:solidFill>
                <a:srgbClr val="00B050"/>
              </a:solidFill>
            </a:endParaRPr>
          </a:p>
        </p:txBody>
      </p:sp>
      <p:sp>
        <p:nvSpPr>
          <p:cNvPr id="8" name="Arrow: Up 7">
            <a:extLst>
              <a:ext uri="{FF2B5EF4-FFF2-40B4-BE49-F238E27FC236}">
                <a16:creationId xmlns:a16="http://schemas.microsoft.com/office/drawing/2014/main" id="{E9E00440-AA2D-40FE-9275-C1C5E0307A96}"/>
              </a:ext>
            </a:extLst>
          </p:cNvPr>
          <p:cNvSpPr/>
          <p:nvPr/>
        </p:nvSpPr>
        <p:spPr>
          <a:xfrm>
            <a:off x="8892340" y="2845045"/>
            <a:ext cx="119269" cy="21380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9" name="Arrow: Up 8">
            <a:extLst>
              <a:ext uri="{FF2B5EF4-FFF2-40B4-BE49-F238E27FC236}">
                <a16:creationId xmlns:a16="http://schemas.microsoft.com/office/drawing/2014/main" id="{944DEC99-9D77-42F9-A877-894E02A180CD}"/>
              </a:ext>
            </a:extLst>
          </p:cNvPr>
          <p:cNvSpPr/>
          <p:nvPr/>
        </p:nvSpPr>
        <p:spPr>
          <a:xfrm>
            <a:off x="9214367" y="3129586"/>
            <a:ext cx="119269" cy="21380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AD3C1C71-141F-46C1-8819-517DC73602BE}"/>
              </a:ext>
            </a:extLst>
          </p:cNvPr>
          <p:cNvSpPr txBox="1"/>
          <p:nvPr/>
        </p:nvSpPr>
        <p:spPr>
          <a:xfrm>
            <a:off x="6231974" y="3973493"/>
            <a:ext cx="3180521" cy="923330"/>
          </a:xfrm>
          <a:prstGeom prst="rect">
            <a:avLst/>
          </a:prstGeom>
          <a:noFill/>
        </p:spPr>
        <p:txBody>
          <a:bodyPr wrap="square" rtlCol="0">
            <a:spAutoFit/>
          </a:bodyPr>
          <a:lstStyle/>
          <a:p>
            <a:r>
              <a:rPr lang="de-DE" dirty="0"/>
              <a:t>German government plans to meet a goal of </a:t>
            </a:r>
            <a:r>
              <a:rPr lang="de-DE" dirty="0">
                <a:solidFill>
                  <a:srgbClr val="00B050"/>
                </a:solidFill>
              </a:rPr>
              <a:t>1 million </a:t>
            </a:r>
            <a:r>
              <a:rPr lang="de-DE" dirty="0"/>
              <a:t>EVs on road by 2020</a:t>
            </a:r>
            <a:endParaRPr lang="en-DE" dirty="0"/>
          </a:p>
        </p:txBody>
      </p:sp>
    </p:spTree>
    <p:extLst>
      <p:ext uri="{BB962C8B-B14F-4D97-AF65-F5344CB8AC3E}">
        <p14:creationId xmlns:p14="http://schemas.microsoft.com/office/powerpoint/2010/main" val="23161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Image result for duel arrow icon">
            <a:extLst>
              <a:ext uri="{FF2B5EF4-FFF2-40B4-BE49-F238E27FC236}">
                <a16:creationId xmlns:a16="http://schemas.microsoft.com/office/drawing/2014/main" id="{452E0B37-E3BA-42A8-A93F-AC1B352DC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266" y="4919464"/>
            <a:ext cx="1773665" cy="17736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ethereum icon">
            <a:extLst>
              <a:ext uri="{FF2B5EF4-FFF2-40B4-BE49-F238E27FC236}">
                <a16:creationId xmlns:a16="http://schemas.microsoft.com/office/drawing/2014/main" id="{4BB80313-3E69-49D8-B022-F5B8E7AC3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724" y="3499455"/>
            <a:ext cx="1630016" cy="16300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270E1E-1B56-4296-A3D2-6F2E26CE7A7C}"/>
              </a:ext>
            </a:extLst>
          </p:cNvPr>
          <p:cNvSpPr>
            <a:spLocks noGrp="1"/>
          </p:cNvSpPr>
          <p:nvPr>
            <p:ph type="title"/>
          </p:nvPr>
        </p:nvSpPr>
        <p:spPr/>
        <p:txBody>
          <a:bodyPr/>
          <a:lstStyle/>
          <a:p>
            <a:r>
              <a:rPr lang="de-DE" b="1" dirty="0"/>
              <a:t>How can Ubitricity take advantage of Blockchain Technology?</a:t>
            </a:r>
            <a:endParaRPr lang="en-DE" b="1" dirty="0"/>
          </a:p>
        </p:txBody>
      </p:sp>
      <p:sp>
        <p:nvSpPr>
          <p:cNvPr id="3" name="Content Placeholder 2">
            <a:extLst>
              <a:ext uri="{FF2B5EF4-FFF2-40B4-BE49-F238E27FC236}">
                <a16:creationId xmlns:a16="http://schemas.microsoft.com/office/drawing/2014/main" id="{220611B6-51D8-4C20-B50B-49A63147F7F4}"/>
              </a:ext>
            </a:extLst>
          </p:cNvPr>
          <p:cNvSpPr>
            <a:spLocks noGrp="1"/>
          </p:cNvSpPr>
          <p:nvPr>
            <p:ph idx="1"/>
          </p:nvPr>
        </p:nvSpPr>
        <p:spPr>
          <a:xfrm>
            <a:off x="1004645" y="2120749"/>
            <a:ext cx="8269357" cy="1146756"/>
          </a:xfrm>
        </p:spPr>
        <p:txBody>
          <a:bodyPr>
            <a:normAutofit lnSpcReduction="10000"/>
          </a:bodyPr>
          <a:lstStyle/>
          <a:p>
            <a:pPr marL="0" indent="0">
              <a:buNone/>
            </a:pPr>
            <a:r>
              <a:rPr lang="de-DE" dirty="0">
                <a:solidFill>
                  <a:srgbClr val="C00000"/>
                </a:solidFill>
              </a:rPr>
              <a:t>New Payment Mode </a:t>
            </a:r>
            <a:r>
              <a:rPr lang="de-DE" dirty="0"/>
              <a:t>– Instead of using SOFORT or paypal or any other central banking agency to propagate payments from customers to us, we use ethereum network to cut out the middle man and increase incentives for our cutomers (and maybe a little for us too).</a:t>
            </a:r>
          </a:p>
          <a:p>
            <a:pPr marL="0" indent="0">
              <a:buNone/>
            </a:pPr>
            <a:endParaRPr lang="en-DE" dirty="0"/>
          </a:p>
        </p:txBody>
      </p:sp>
      <p:pic>
        <p:nvPicPr>
          <p:cNvPr id="3078" name="Picture 6" descr="Image result for charging station icon">
            <a:extLst>
              <a:ext uri="{FF2B5EF4-FFF2-40B4-BE49-F238E27FC236}">
                <a16:creationId xmlns:a16="http://schemas.microsoft.com/office/drawing/2014/main" id="{14A5C327-20F4-4F2B-8957-DB0C62F45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166" y="4552654"/>
            <a:ext cx="2140475" cy="21404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53F8369A-F9F5-4981-B69E-010F73F66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961" y="440369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0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0E1E-1B56-4296-A3D2-6F2E26CE7A7C}"/>
              </a:ext>
            </a:extLst>
          </p:cNvPr>
          <p:cNvSpPr>
            <a:spLocks noGrp="1"/>
          </p:cNvSpPr>
          <p:nvPr>
            <p:ph type="title"/>
          </p:nvPr>
        </p:nvSpPr>
        <p:spPr/>
        <p:txBody>
          <a:bodyPr/>
          <a:lstStyle/>
          <a:p>
            <a:r>
              <a:rPr lang="de-DE" b="1" dirty="0"/>
              <a:t>How can Ubitricity take advantage of Blockchain Technology? (Continued..)</a:t>
            </a:r>
            <a:endParaRPr lang="en-DE" b="1" dirty="0"/>
          </a:p>
        </p:txBody>
      </p:sp>
      <p:sp>
        <p:nvSpPr>
          <p:cNvPr id="3" name="Content Placeholder 2">
            <a:extLst>
              <a:ext uri="{FF2B5EF4-FFF2-40B4-BE49-F238E27FC236}">
                <a16:creationId xmlns:a16="http://schemas.microsoft.com/office/drawing/2014/main" id="{220611B6-51D8-4C20-B50B-49A63147F7F4}"/>
              </a:ext>
            </a:extLst>
          </p:cNvPr>
          <p:cNvSpPr>
            <a:spLocks noGrp="1"/>
          </p:cNvSpPr>
          <p:nvPr>
            <p:ph idx="1"/>
          </p:nvPr>
        </p:nvSpPr>
        <p:spPr>
          <a:xfrm>
            <a:off x="3792772" y="1865066"/>
            <a:ext cx="5715515" cy="2285515"/>
          </a:xfrm>
        </p:spPr>
        <p:txBody>
          <a:bodyPr>
            <a:normAutofit/>
          </a:bodyPr>
          <a:lstStyle/>
          <a:p>
            <a:pPr marL="0" indent="0">
              <a:buNone/>
            </a:pPr>
            <a:r>
              <a:rPr lang="de-DE" dirty="0">
                <a:solidFill>
                  <a:srgbClr val="C00000"/>
                </a:solidFill>
              </a:rPr>
              <a:t>Peer to Peer Energy Distribution Network </a:t>
            </a:r>
            <a:r>
              <a:rPr lang="de-DE" dirty="0"/>
              <a:t>- </a:t>
            </a:r>
            <a:r>
              <a:rPr lang="en-GB" dirty="0"/>
              <a:t>Develop community energy market and provide them with metering service for the trade to happen with the use of our blockchain tech to make it happen. This tech will come along a simple mobile app to do the trade, has </a:t>
            </a:r>
            <a:r>
              <a:rPr lang="en-GB" dirty="0" err="1"/>
              <a:t>ethereum</a:t>
            </a:r>
            <a:r>
              <a:rPr lang="en-GB" dirty="0"/>
              <a:t> wallet, show electricity usage and complete billing.</a:t>
            </a:r>
          </a:p>
          <a:p>
            <a:pPr marL="0" indent="0">
              <a:buNone/>
            </a:pPr>
            <a:endParaRPr lang="en-DE" dirty="0"/>
          </a:p>
        </p:txBody>
      </p:sp>
      <p:pic>
        <p:nvPicPr>
          <p:cNvPr id="3076" name="Picture 4" descr="Related image">
            <a:extLst>
              <a:ext uri="{FF2B5EF4-FFF2-40B4-BE49-F238E27FC236}">
                <a16:creationId xmlns:a16="http://schemas.microsoft.com/office/drawing/2014/main" id="{4BE977E8-807A-42B8-969D-36C0DC028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3937788"/>
            <a:ext cx="5840424" cy="292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47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8" descr="Related image">
            <a:extLst>
              <a:ext uri="{FF2B5EF4-FFF2-40B4-BE49-F238E27FC236}">
                <a16:creationId xmlns:a16="http://schemas.microsoft.com/office/drawing/2014/main" id="{8380A26A-774D-4958-9524-07F64C93779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4048462">
            <a:off x="6646933" y="4640926"/>
            <a:ext cx="654665" cy="65466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Related image">
            <a:extLst>
              <a:ext uri="{FF2B5EF4-FFF2-40B4-BE49-F238E27FC236}">
                <a16:creationId xmlns:a16="http://schemas.microsoft.com/office/drawing/2014/main" id="{4F269D6B-C101-4055-8CC1-0A872BDC05C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208340">
            <a:off x="6530880" y="3654818"/>
            <a:ext cx="654665" cy="654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270E1E-1B56-4296-A3D2-6F2E26CE7A7C}"/>
              </a:ext>
            </a:extLst>
          </p:cNvPr>
          <p:cNvSpPr>
            <a:spLocks noGrp="1"/>
          </p:cNvSpPr>
          <p:nvPr>
            <p:ph type="title"/>
          </p:nvPr>
        </p:nvSpPr>
        <p:spPr/>
        <p:txBody>
          <a:bodyPr/>
          <a:lstStyle/>
          <a:p>
            <a:r>
              <a:rPr lang="de-DE" b="1" dirty="0"/>
              <a:t>How can Ubitricity take advantage of Blockchain Technology? (Continued..)</a:t>
            </a:r>
            <a:endParaRPr lang="en-DE" b="1" dirty="0"/>
          </a:p>
        </p:txBody>
      </p:sp>
      <p:sp>
        <p:nvSpPr>
          <p:cNvPr id="3" name="Content Placeholder 2">
            <a:extLst>
              <a:ext uri="{FF2B5EF4-FFF2-40B4-BE49-F238E27FC236}">
                <a16:creationId xmlns:a16="http://schemas.microsoft.com/office/drawing/2014/main" id="{220611B6-51D8-4C20-B50B-49A63147F7F4}"/>
              </a:ext>
            </a:extLst>
          </p:cNvPr>
          <p:cNvSpPr>
            <a:spLocks noGrp="1"/>
          </p:cNvSpPr>
          <p:nvPr>
            <p:ph idx="1"/>
          </p:nvPr>
        </p:nvSpPr>
        <p:spPr>
          <a:xfrm>
            <a:off x="2224477" y="1935192"/>
            <a:ext cx="5715515" cy="639595"/>
          </a:xfrm>
        </p:spPr>
        <p:txBody>
          <a:bodyPr>
            <a:normAutofit/>
          </a:bodyPr>
          <a:lstStyle/>
          <a:p>
            <a:pPr marL="0" indent="0">
              <a:buNone/>
            </a:pPr>
            <a:r>
              <a:rPr lang="de-DE" dirty="0">
                <a:solidFill>
                  <a:srgbClr val="C00000"/>
                </a:solidFill>
              </a:rPr>
              <a:t>Peer to Peer Energy Distribution Network</a:t>
            </a:r>
            <a:endParaRPr lang="en-DE" dirty="0"/>
          </a:p>
        </p:txBody>
      </p:sp>
      <p:grpSp>
        <p:nvGrpSpPr>
          <p:cNvPr id="4" name="Group 3">
            <a:extLst>
              <a:ext uri="{FF2B5EF4-FFF2-40B4-BE49-F238E27FC236}">
                <a16:creationId xmlns:a16="http://schemas.microsoft.com/office/drawing/2014/main" id="{0A5CC931-6DDD-499F-AC2A-3AC164ACA3B4}"/>
              </a:ext>
            </a:extLst>
          </p:cNvPr>
          <p:cNvGrpSpPr/>
          <p:nvPr/>
        </p:nvGrpSpPr>
        <p:grpSpPr>
          <a:xfrm>
            <a:off x="7194367" y="4672697"/>
            <a:ext cx="2203707" cy="1106594"/>
            <a:chOff x="1423166" y="3499455"/>
            <a:chExt cx="7205195" cy="3342636"/>
          </a:xfrm>
        </p:grpSpPr>
        <p:pic>
          <p:nvPicPr>
            <p:cNvPr id="5" name="Picture 12" descr="Image result for duel arrow icon">
              <a:extLst>
                <a:ext uri="{FF2B5EF4-FFF2-40B4-BE49-F238E27FC236}">
                  <a16:creationId xmlns:a16="http://schemas.microsoft.com/office/drawing/2014/main" id="{E2C84638-D3FF-41BF-AB34-108DCDE2B90F}"/>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1266" y="4919464"/>
              <a:ext cx="1773665" cy="17736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ethereum icon">
              <a:extLst>
                <a:ext uri="{FF2B5EF4-FFF2-40B4-BE49-F238E27FC236}">
                  <a16:creationId xmlns:a16="http://schemas.microsoft.com/office/drawing/2014/main" id="{FFE3E36A-6DF7-410B-BEBF-A703F6DD100D}"/>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8724" y="3499455"/>
              <a:ext cx="1630016" cy="1630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harging station icon">
              <a:extLst>
                <a:ext uri="{FF2B5EF4-FFF2-40B4-BE49-F238E27FC236}">
                  <a16:creationId xmlns:a16="http://schemas.microsoft.com/office/drawing/2014/main" id="{5C1BB259-6AEA-4C55-9671-67F8F97CA33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3166" y="4552654"/>
              <a:ext cx="2140475" cy="2140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elated image">
              <a:extLst>
                <a:ext uri="{FF2B5EF4-FFF2-40B4-BE49-F238E27FC236}">
                  <a16:creationId xmlns:a16="http://schemas.microsoft.com/office/drawing/2014/main" id="{B33E9503-5DF4-4D2E-9C91-D31116B7C9BD}"/>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9961" y="4403691"/>
              <a:ext cx="2438400" cy="2438400"/>
            </a:xfrm>
            <a:prstGeom prst="rect">
              <a:avLst/>
            </a:prstGeom>
            <a:noFill/>
            <a:extLst>
              <a:ext uri="{909E8E84-426E-40DD-AFC4-6F175D3DCCD1}">
                <a14:hiddenFill xmlns:a14="http://schemas.microsoft.com/office/drawing/2010/main">
                  <a:solidFill>
                    <a:srgbClr val="FFFFFF"/>
                  </a:solidFill>
                </a14:hiddenFill>
              </a:ext>
            </a:extLst>
          </p:spPr>
        </p:pic>
      </p:grpSp>
      <p:pic>
        <p:nvPicPr>
          <p:cNvPr id="4100" name="Picture 4" descr="Image result for smart grid icon">
            <a:extLst>
              <a:ext uri="{FF2B5EF4-FFF2-40B4-BE49-F238E27FC236}">
                <a16:creationId xmlns:a16="http://schemas.microsoft.com/office/drawing/2014/main" id="{4DAB8E4D-6CF2-4194-8FDB-57262EB64C4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05315" y="3679871"/>
            <a:ext cx="1695450" cy="1695450"/>
          </a:xfrm>
          <a:prstGeom prst="rect">
            <a:avLst/>
          </a:prstGeom>
          <a:noFill/>
        </p:spPr>
      </p:pic>
      <p:grpSp>
        <p:nvGrpSpPr>
          <p:cNvPr id="12" name="Group 11">
            <a:extLst>
              <a:ext uri="{FF2B5EF4-FFF2-40B4-BE49-F238E27FC236}">
                <a16:creationId xmlns:a16="http://schemas.microsoft.com/office/drawing/2014/main" id="{427FDEB1-EB25-4365-884E-B2CB70D0B10F}"/>
              </a:ext>
            </a:extLst>
          </p:cNvPr>
          <p:cNvGrpSpPr/>
          <p:nvPr/>
        </p:nvGrpSpPr>
        <p:grpSpPr>
          <a:xfrm>
            <a:off x="7216398" y="3028103"/>
            <a:ext cx="2203707" cy="1106594"/>
            <a:chOff x="1423166" y="3499455"/>
            <a:chExt cx="7205195" cy="3342636"/>
          </a:xfrm>
        </p:grpSpPr>
        <p:pic>
          <p:nvPicPr>
            <p:cNvPr id="13" name="Picture 12" descr="Image result for duel arrow icon">
              <a:extLst>
                <a:ext uri="{FF2B5EF4-FFF2-40B4-BE49-F238E27FC236}">
                  <a16:creationId xmlns:a16="http://schemas.microsoft.com/office/drawing/2014/main" id="{56D517D3-BC99-4329-A3DD-66C38619407C}"/>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1266" y="4919464"/>
              <a:ext cx="1773665" cy="17736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ethereum icon">
              <a:extLst>
                <a:ext uri="{FF2B5EF4-FFF2-40B4-BE49-F238E27FC236}">
                  <a16:creationId xmlns:a16="http://schemas.microsoft.com/office/drawing/2014/main" id="{2EC1139C-06A0-4D5B-BCCA-FE3177A1DC6C}"/>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8724" y="3499455"/>
              <a:ext cx="1630016" cy="16300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charging station icon">
              <a:extLst>
                <a:ext uri="{FF2B5EF4-FFF2-40B4-BE49-F238E27FC236}">
                  <a16:creationId xmlns:a16="http://schemas.microsoft.com/office/drawing/2014/main" id="{10D1B489-A758-4062-9998-40E6B0412A57}"/>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3166" y="4552654"/>
              <a:ext cx="2140475" cy="21404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lated image">
              <a:extLst>
                <a:ext uri="{FF2B5EF4-FFF2-40B4-BE49-F238E27FC236}">
                  <a16:creationId xmlns:a16="http://schemas.microsoft.com/office/drawing/2014/main" id="{3E68565E-63A8-4E4C-BE8A-93F7FD01310A}"/>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9961" y="4403691"/>
              <a:ext cx="24384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365D1534-1ADA-4624-A9EF-FF81DAA7B165}"/>
              </a:ext>
            </a:extLst>
          </p:cNvPr>
          <p:cNvSpPr txBox="1"/>
          <p:nvPr/>
        </p:nvSpPr>
        <p:spPr>
          <a:xfrm>
            <a:off x="7375286" y="4273026"/>
            <a:ext cx="3299791" cy="276999"/>
          </a:xfrm>
          <a:prstGeom prst="rect">
            <a:avLst/>
          </a:prstGeom>
          <a:noFill/>
        </p:spPr>
        <p:txBody>
          <a:bodyPr wrap="square" rtlCol="0">
            <a:spAutoFit/>
          </a:bodyPr>
          <a:lstStyle/>
          <a:p>
            <a:r>
              <a:rPr lang="de-DE" sz="1200" dirty="0">
                <a:latin typeface="Verdana" panose="020B0604030504040204" pitchFamily="34" charset="0"/>
                <a:ea typeface="Verdana" panose="020B0604030504040204" pitchFamily="34" charset="0"/>
                <a:cs typeface="Verdana" panose="020B0604030504040204" pitchFamily="34" charset="0"/>
              </a:rPr>
              <a:t>Charging Station Providers</a:t>
            </a:r>
            <a:endParaRPr lang="en-DE" sz="1200"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8CA806F6-D841-4CC7-96DB-4DDF2C0DA8E7}"/>
              </a:ext>
            </a:extLst>
          </p:cNvPr>
          <p:cNvSpPr txBox="1"/>
          <p:nvPr/>
        </p:nvSpPr>
        <p:spPr>
          <a:xfrm>
            <a:off x="5255502" y="5375321"/>
            <a:ext cx="1345263" cy="276999"/>
          </a:xfrm>
          <a:prstGeom prst="rect">
            <a:avLst/>
          </a:prstGeom>
          <a:noFill/>
        </p:spPr>
        <p:txBody>
          <a:bodyPr wrap="square" rtlCol="0">
            <a:spAutoFit/>
          </a:bodyPr>
          <a:lstStyle/>
          <a:p>
            <a:r>
              <a:rPr lang="de-DE" sz="1200" dirty="0">
                <a:latin typeface="Verdana" panose="020B0604030504040204" pitchFamily="34" charset="0"/>
                <a:ea typeface="Verdana" panose="020B0604030504040204" pitchFamily="34" charset="0"/>
                <a:cs typeface="Verdana" panose="020B0604030504040204" pitchFamily="34" charset="0"/>
              </a:rPr>
              <a:t>Smart Grid</a:t>
            </a:r>
          </a:p>
        </p:txBody>
      </p:sp>
      <p:pic>
        <p:nvPicPr>
          <p:cNvPr id="4102" name="Picture 6" descr="Related image">
            <a:extLst>
              <a:ext uri="{FF2B5EF4-FFF2-40B4-BE49-F238E27FC236}">
                <a16:creationId xmlns:a16="http://schemas.microsoft.com/office/drawing/2014/main" id="{EAD08BC7-B60A-4E92-9E3C-60E8874E2E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4538" y="2275688"/>
            <a:ext cx="1229580" cy="122958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wind energy icon">
            <a:extLst>
              <a:ext uri="{FF2B5EF4-FFF2-40B4-BE49-F238E27FC236}">
                <a16:creationId xmlns:a16="http://schemas.microsoft.com/office/drawing/2014/main" id="{93D82B28-0C3A-41A1-8087-AF47C4854F2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354046" y="4586244"/>
            <a:ext cx="1113106" cy="111310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hydroelectric energy icon">
            <a:extLst>
              <a:ext uri="{FF2B5EF4-FFF2-40B4-BE49-F238E27FC236}">
                <a16:creationId xmlns:a16="http://schemas.microsoft.com/office/drawing/2014/main" id="{9A5A662C-8C5A-4C77-99BC-EDEC984B98E2}"/>
              </a:ext>
            </a:extLst>
          </p:cNvPr>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2842" y="5756724"/>
            <a:ext cx="1101276" cy="110127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lated image">
            <a:extLst>
              <a:ext uri="{FF2B5EF4-FFF2-40B4-BE49-F238E27FC236}">
                <a16:creationId xmlns:a16="http://schemas.microsoft.com/office/drawing/2014/main" id="{1C58D0CC-ADDB-4AE1-ABAA-879763E389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7178" y="3278766"/>
            <a:ext cx="1078201" cy="10782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DC04DC0-EF94-4B56-92BC-70AD2C1DDBA7}"/>
              </a:ext>
            </a:extLst>
          </p:cNvPr>
          <p:cNvSpPr txBox="1"/>
          <p:nvPr/>
        </p:nvSpPr>
        <p:spPr>
          <a:xfrm>
            <a:off x="2054407" y="4333106"/>
            <a:ext cx="1857633" cy="276999"/>
          </a:xfrm>
          <a:prstGeom prst="rect">
            <a:avLst/>
          </a:prstGeom>
          <a:noFill/>
        </p:spPr>
        <p:txBody>
          <a:bodyPr wrap="square" rtlCol="0">
            <a:spAutoFit/>
          </a:bodyPr>
          <a:lstStyle/>
          <a:p>
            <a:r>
              <a:rPr lang="de-DE" sz="1200" dirty="0">
                <a:latin typeface="Verdana" panose="020B0604030504040204" pitchFamily="34" charset="0"/>
                <a:ea typeface="Verdana" panose="020B0604030504040204" pitchFamily="34" charset="0"/>
                <a:cs typeface="Verdana" panose="020B0604030504040204" pitchFamily="34" charset="0"/>
              </a:rPr>
              <a:t>Electricity Producers</a:t>
            </a:r>
          </a:p>
        </p:txBody>
      </p:sp>
      <p:pic>
        <p:nvPicPr>
          <p:cNvPr id="30" name="Picture 18" descr="Related image">
            <a:extLst>
              <a:ext uri="{FF2B5EF4-FFF2-40B4-BE49-F238E27FC236}">
                <a16:creationId xmlns:a16="http://schemas.microsoft.com/office/drawing/2014/main" id="{CAAE08FC-1519-4C8D-B012-87470918D01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5090737">
            <a:off x="3934935" y="3758049"/>
            <a:ext cx="654665" cy="6546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Related image">
            <a:extLst>
              <a:ext uri="{FF2B5EF4-FFF2-40B4-BE49-F238E27FC236}">
                <a16:creationId xmlns:a16="http://schemas.microsoft.com/office/drawing/2014/main" id="{2AC1D7C9-1086-4251-A649-F2618C93266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rot="12942403">
            <a:off x="3978631" y="4803391"/>
            <a:ext cx="654665" cy="65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63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F94E-604A-4A18-9EB7-41F4B0FCA7D6}"/>
              </a:ext>
            </a:extLst>
          </p:cNvPr>
          <p:cNvSpPr>
            <a:spLocks noGrp="1"/>
          </p:cNvSpPr>
          <p:nvPr>
            <p:ph type="title"/>
          </p:nvPr>
        </p:nvSpPr>
        <p:spPr/>
        <p:txBody>
          <a:bodyPr/>
          <a:lstStyle/>
          <a:p>
            <a:r>
              <a:rPr lang="de-DE" b="1" dirty="0"/>
              <a:t>Future Products worth Consideration</a:t>
            </a:r>
            <a:endParaRPr lang="en-DE" b="1" dirty="0"/>
          </a:p>
        </p:txBody>
      </p:sp>
      <p:sp>
        <p:nvSpPr>
          <p:cNvPr id="3" name="Content Placeholder 2">
            <a:extLst>
              <a:ext uri="{FF2B5EF4-FFF2-40B4-BE49-F238E27FC236}">
                <a16:creationId xmlns:a16="http://schemas.microsoft.com/office/drawing/2014/main" id="{D41CF9BE-C4DD-402D-A8AA-5CFBF5AEF6BD}"/>
              </a:ext>
            </a:extLst>
          </p:cNvPr>
          <p:cNvSpPr>
            <a:spLocks noGrp="1"/>
          </p:cNvSpPr>
          <p:nvPr>
            <p:ph idx="1"/>
          </p:nvPr>
        </p:nvSpPr>
        <p:spPr>
          <a:xfrm>
            <a:off x="2117910" y="1292709"/>
            <a:ext cx="5715515" cy="2285515"/>
          </a:xfrm>
        </p:spPr>
        <p:txBody>
          <a:bodyPr>
            <a:normAutofit/>
          </a:bodyPr>
          <a:lstStyle/>
          <a:p>
            <a:pPr marL="0" indent="0" algn="ctr">
              <a:buNone/>
            </a:pPr>
            <a:r>
              <a:rPr lang="de-DE" dirty="0">
                <a:solidFill>
                  <a:srgbClr val="C00000"/>
                </a:solidFill>
              </a:rPr>
              <a:t>Electric Car/ Carbon Trading</a:t>
            </a:r>
            <a:endParaRPr lang="en-DE" dirty="0"/>
          </a:p>
        </p:txBody>
      </p:sp>
      <p:pic>
        <p:nvPicPr>
          <p:cNvPr id="1028" name="Picture 4" descr="Illustration: cap-and-trade">
            <a:extLst>
              <a:ext uri="{FF2B5EF4-FFF2-40B4-BE49-F238E27FC236}">
                <a16:creationId xmlns:a16="http://schemas.microsoft.com/office/drawing/2014/main" id="{13F59D43-D858-43A0-BE96-EEB3B13EF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137" y="3578224"/>
            <a:ext cx="5437062" cy="3279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6BE56857-4494-47DF-90BB-F7BE7CEBF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016" y="1817404"/>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FAB1E032-D217-4CE3-AF8B-FF8101D2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35987"/>
            <a:ext cx="8867502" cy="5231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FFF94E-604A-4A18-9EB7-41F4B0FCA7D6}"/>
              </a:ext>
            </a:extLst>
          </p:cNvPr>
          <p:cNvSpPr>
            <a:spLocks noGrp="1"/>
          </p:cNvSpPr>
          <p:nvPr>
            <p:ph type="title"/>
          </p:nvPr>
        </p:nvSpPr>
        <p:spPr/>
        <p:txBody>
          <a:bodyPr/>
          <a:lstStyle/>
          <a:p>
            <a:r>
              <a:rPr lang="de-DE" b="1" dirty="0"/>
              <a:t>Future Products worth Consideration</a:t>
            </a:r>
            <a:endParaRPr lang="en-DE" b="1" dirty="0"/>
          </a:p>
        </p:txBody>
      </p:sp>
      <p:sp>
        <p:nvSpPr>
          <p:cNvPr id="3" name="Content Placeholder 2">
            <a:extLst>
              <a:ext uri="{FF2B5EF4-FFF2-40B4-BE49-F238E27FC236}">
                <a16:creationId xmlns:a16="http://schemas.microsoft.com/office/drawing/2014/main" id="{D41CF9BE-C4DD-402D-A8AA-5CFBF5AEF6BD}"/>
              </a:ext>
            </a:extLst>
          </p:cNvPr>
          <p:cNvSpPr>
            <a:spLocks noGrp="1"/>
          </p:cNvSpPr>
          <p:nvPr>
            <p:ph idx="1"/>
          </p:nvPr>
        </p:nvSpPr>
        <p:spPr>
          <a:xfrm>
            <a:off x="1959129" y="1270000"/>
            <a:ext cx="6303912" cy="2285515"/>
          </a:xfrm>
        </p:spPr>
        <p:txBody>
          <a:bodyPr>
            <a:normAutofit/>
          </a:bodyPr>
          <a:lstStyle/>
          <a:p>
            <a:pPr marL="0" indent="0" algn="ctr">
              <a:buNone/>
            </a:pPr>
            <a:r>
              <a:rPr lang="de-DE" dirty="0">
                <a:solidFill>
                  <a:srgbClr val="C00000"/>
                </a:solidFill>
              </a:rPr>
              <a:t>Distributed Market Management/ Transmission Exchange</a:t>
            </a:r>
            <a:endParaRPr lang="en-DE" dirty="0"/>
          </a:p>
        </p:txBody>
      </p:sp>
    </p:spTree>
    <p:extLst>
      <p:ext uri="{BB962C8B-B14F-4D97-AF65-F5344CB8AC3E}">
        <p14:creationId xmlns:p14="http://schemas.microsoft.com/office/powerpoint/2010/main" val="270013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095-E53A-4EE1-ACB7-8FAF5BEEDCE1}"/>
              </a:ext>
            </a:extLst>
          </p:cNvPr>
          <p:cNvSpPr>
            <a:spLocks noGrp="1"/>
          </p:cNvSpPr>
          <p:nvPr>
            <p:ph type="title"/>
          </p:nvPr>
        </p:nvSpPr>
        <p:spPr/>
        <p:txBody>
          <a:bodyPr/>
          <a:lstStyle/>
          <a:p>
            <a:r>
              <a:rPr lang="de-DE" b="1" dirty="0"/>
              <a:t>CONTENTS</a:t>
            </a:r>
            <a:endParaRPr lang="en-DE" b="1" dirty="0"/>
          </a:p>
        </p:txBody>
      </p:sp>
      <p:sp>
        <p:nvSpPr>
          <p:cNvPr id="3" name="Content Placeholder 2">
            <a:extLst>
              <a:ext uri="{FF2B5EF4-FFF2-40B4-BE49-F238E27FC236}">
                <a16:creationId xmlns:a16="http://schemas.microsoft.com/office/drawing/2014/main" id="{948DDC6E-A7F4-401B-B753-5C3D1D4173B3}"/>
              </a:ext>
            </a:extLst>
          </p:cNvPr>
          <p:cNvSpPr>
            <a:spLocks noGrp="1"/>
          </p:cNvSpPr>
          <p:nvPr>
            <p:ph idx="1"/>
          </p:nvPr>
        </p:nvSpPr>
        <p:spPr>
          <a:xfrm>
            <a:off x="677334" y="1930400"/>
            <a:ext cx="8596668" cy="3880773"/>
          </a:xfrm>
        </p:spPr>
        <p:txBody>
          <a:bodyPr>
            <a:normAutofit/>
          </a:bodyPr>
          <a:lstStyle/>
          <a:p>
            <a:pPr>
              <a:buClr>
                <a:schemeClr val="tx1"/>
              </a:buClr>
              <a:buFont typeface="+mj-lt"/>
              <a:buAutoNum type="arabicPeriod"/>
            </a:pPr>
            <a:r>
              <a:rPr lang="en-GB" dirty="0">
                <a:solidFill>
                  <a:schemeClr val="tx1"/>
                </a:solidFill>
                <a:latin typeface="Trebuchet MS" panose="020B0603020202020204" pitchFamily="34" charset="0"/>
              </a:rPr>
              <a:t>Blockchain 101</a:t>
            </a:r>
            <a:endParaRPr lang="en-DE" dirty="0">
              <a:solidFill>
                <a:schemeClr val="tx1"/>
              </a:solidFill>
              <a:latin typeface="Trebuchet MS" panose="020B0603020202020204" pitchFamily="34" charset="0"/>
            </a:endParaRPr>
          </a:p>
          <a:p>
            <a:pPr>
              <a:buClr>
                <a:schemeClr val="tx1"/>
              </a:buClr>
              <a:buFont typeface="+mj-lt"/>
              <a:buAutoNum type="arabicPeriod"/>
            </a:pPr>
            <a:r>
              <a:rPr lang="de-DE" dirty="0">
                <a:solidFill>
                  <a:schemeClr val="tx1"/>
                </a:solidFill>
                <a:latin typeface="Trebuchet MS" panose="020B0603020202020204" pitchFamily="34" charset="0"/>
              </a:rPr>
              <a:t>Ethereum</a:t>
            </a:r>
            <a:endParaRPr lang="en-DE" dirty="0">
              <a:solidFill>
                <a:schemeClr val="tx1"/>
              </a:solidFill>
              <a:latin typeface="Trebuchet MS" panose="020B0603020202020204" pitchFamily="34" charset="0"/>
            </a:endParaRPr>
          </a:p>
          <a:p>
            <a:pPr>
              <a:buClr>
                <a:schemeClr val="tx1"/>
              </a:buClr>
              <a:buFont typeface="+mj-lt"/>
              <a:buAutoNum type="arabicPeriod"/>
            </a:pPr>
            <a:r>
              <a:rPr lang="en-US" dirty="0">
                <a:solidFill>
                  <a:schemeClr val="tx1"/>
                </a:solidFill>
                <a:latin typeface="Trebuchet MS" panose="020B0603020202020204" pitchFamily="34" charset="0"/>
              </a:rPr>
              <a:t>Three “Levels” of Blockchain</a:t>
            </a:r>
          </a:p>
          <a:p>
            <a:pPr>
              <a:buClr>
                <a:schemeClr val="tx1"/>
              </a:buClr>
              <a:buFont typeface="+mj-lt"/>
              <a:buAutoNum type="arabicPeriod"/>
            </a:pPr>
            <a:r>
              <a:rPr lang="en-US" dirty="0">
                <a:solidFill>
                  <a:schemeClr val="tx1"/>
                </a:solidFill>
                <a:latin typeface="Trebuchet MS" panose="020B0603020202020204" pitchFamily="34" charset="0"/>
              </a:rPr>
              <a:t>How Smart Contracts Work?</a:t>
            </a:r>
          </a:p>
          <a:p>
            <a:pPr>
              <a:buClr>
                <a:schemeClr val="tx1"/>
              </a:buClr>
              <a:buFont typeface="+mj-lt"/>
              <a:buAutoNum type="arabicPeriod"/>
            </a:pPr>
            <a:r>
              <a:rPr lang="en-GB" dirty="0">
                <a:solidFill>
                  <a:schemeClr val="tx1"/>
                </a:solidFill>
                <a:latin typeface="Trebuchet MS" panose="020B0603020202020204" pitchFamily="34" charset="0"/>
              </a:rPr>
              <a:t>Market Analysis </a:t>
            </a:r>
          </a:p>
          <a:p>
            <a:pPr>
              <a:buClr>
                <a:schemeClr val="tx1"/>
              </a:buClr>
              <a:buFont typeface="+mj-lt"/>
              <a:buAutoNum type="arabicPeriod"/>
            </a:pPr>
            <a:r>
              <a:rPr lang="en-GB" dirty="0">
                <a:solidFill>
                  <a:schemeClr val="tx1"/>
                </a:solidFill>
                <a:latin typeface="Trebuchet MS" panose="020B0603020202020204" pitchFamily="34" charset="0"/>
              </a:rPr>
              <a:t>How can ubitricity take advantage of Blockchain Technology?</a:t>
            </a:r>
            <a:endParaRPr lang="en-DE" dirty="0">
              <a:solidFill>
                <a:schemeClr val="tx1"/>
              </a:solidFill>
              <a:latin typeface="Trebuchet MS" panose="020B0603020202020204" pitchFamily="34" charset="0"/>
            </a:endParaRPr>
          </a:p>
          <a:p>
            <a:pPr>
              <a:buClr>
                <a:schemeClr val="tx1"/>
              </a:buClr>
              <a:buFont typeface="+mj-lt"/>
              <a:buAutoNum type="arabicPeriod"/>
            </a:pPr>
            <a:r>
              <a:rPr lang="de-DE" dirty="0">
                <a:solidFill>
                  <a:schemeClr val="tx1"/>
                </a:solidFill>
                <a:latin typeface="Trebuchet MS" panose="020B0603020202020204" pitchFamily="34" charset="0"/>
              </a:rPr>
              <a:t>Future Products worth Consideration</a:t>
            </a:r>
            <a:endParaRPr lang="en-DE" dirty="0">
              <a:solidFill>
                <a:schemeClr val="tx1"/>
              </a:solidFill>
              <a:latin typeface="Trebuchet MS" panose="020B0603020202020204" pitchFamily="34" charset="0"/>
            </a:endParaRPr>
          </a:p>
          <a:p>
            <a:endParaRPr lang="en-DE" dirty="0">
              <a:solidFill>
                <a:srgbClr val="90C226"/>
              </a:solidFill>
              <a:latin typeface="Trebuchet MS" panose="020B0603020202020204" pitchFamily="34" charset="0"/>
            </a:endParaRPr>
          </a:p>
          <a:p>
            <a:endParaRPr lang="en-DE" dirty="0"/>
          </a:p>
        </p:txBody>
      </p:sp>
    </p:spTree>
    <p:extLst>
      <p:ext uri="{BB962C8B-B14F-4D97-AF65-F5344CB8AC3E}">
        <p14:creationId xmlns:p14="http://schemas.microsoft.com/office/powerpoint/2010/main" val="1104360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lated image">
            <a:extLst>
              <a:ext uri="{FF2B5EF4-FFF2-40B4-BE49-F238E27FC236}">
                <a16:creationId xmlns:a16="http://schemas.microsoft.com/office/drawing/2014/main" id="{34B7849A-3CCA-438E-8333-DB4981D74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609" y="0"/>
            <a:ext cx="8226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9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blockchain explained to a 5 year old">
            <a:extLst>
              <a:ext uri="{FF2B5EF4-FFF2-40B4-BE49-F238E27FC236}">
                <a16:creationId xmlns:a16="http://schemas.microsoft.com/office/drawing/2014/main" id="{9B88ED75-BB7E-4C51-89D1-409C018A8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14340" name="Picture 4" descr="Image result for blockchain explained to a 5 year old">
            <a:extLst>
              <a:ext uri="{FF2B5EF4-FFF2-40B4-BE49-F238E27FC236}">
                <a16:creationId xmlns:a16="http://schemas.microsoft.com/office/drawing/2014/main" id="{85C0CD08-C65E-42E1-9405-8D9CDB0C4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676737" cy="684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7F20-B418-4DF9-AA39-7CF4CBDBF89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13CA5E3-E780-44DF-81D6-7D792B7EDDD9}"/>
              </a:ext>
            </a:extLst>
          </p:cNvPr>
          <p:cNvSpPr>
            <a:spLocks noGrp="1"/>
          </p:cNvSpPr>
          <p:nvPr>
            <p:ph idx="1"/>
          </p:nvPr>
        </p:nvSpPr>
        <p:spPr/>
        <p:txBody>
          <a:bodyPr/>
          <a:lstStyle/>
          <a:p>
            <a:endParaRPr lang="en-DE" dirty="0"/>
          </a:p>
        </p:txBody>
      </p:sp>
      <p:pic>
        <p:nvPicPr>
          <p:cNvPr id="17410" name="Picture 2" descr="https://i.stack.imgur.com/hlBWV.png">
            <a:extLst>
              <a:ext uri="{FF2B5EF4-FFF2-40B4-BE49-F238E27FC236}">
                <a16:creationId xmlns:a16="http://schemas.microsoft.com/office/drawing/2014/main" id="{D99BDAAD-3C60-4FEA-87BA-1E28DDC20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475" y="0"/>
            <a:ext cx="2747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1*s9S2uYbtPGSHvqaW59DXtQ">
            <a:extLst>
              <a:ext uri="{FF2B5EF4-FFF2-40B4-BE49-F238E27FC236}">
                <a16:creationId xmlns:a16="http://schemas.microsoft.com/office/drawing/2014/main" id="{A091482B-3925-4AD4-AD84-21BDFD12B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2438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8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611A-6754-4881-9A17-9C1F48DEF7CA}"/>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B1399DF4-839D-40B2-AEF8-68640F71AB28}"/>
              </a:ext>
            </a:extLst>
          </p:cNvPr>
          <p:cNvSpPr>
            <a:spLocks noGrp="1"/>
          </p:cNvSpPr>
          <p:nvPr>
            <p:ph idx="1"/>
          </p:nvPr>
        </p:nvSpPr>
        <p:spPr/>
        <p:txBody>
          <a:bodyPr/>
          <a:lstStyle/>
          <a:p>
            <a:endParaRPr lang="en-DE"/>
          </a:p>
        </p:txBody>
      </p:sp>
      <p:pic>
        <p:nvPicPr>
          <p:cNvPr id="18436" name="Picture 4" descr="from https://medium.com/@angelomilan/ethereum-explained-to-my-mom-infographic-673e32054c1c#.16kl33mhl">
            <a:extLst>
              <a:ext uri="{FF2B5EF4-FFF2-40B4-BE49-F238E27FC236}">
                <a16:creationId xmlns:a16="http://schemas.microsoft.com/office/drawing/2014/main" id="{45B15F45-1BD1-426F-897D-7541C3A64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25" y="0"/>
            <a:ext cx="1428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1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6949E-E5AA-4BEF-B885-13EC458A6053}"/>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6D6EA221-C6EE-47AC-B52B-6F0E1490EDB0}"/>
              </a:ext>
            </a:extLst>
          </p:cNvPr>
          <p:cNvSpPr>
            <a:spLocks noGrp="1"/>
          </p:cNvSpPr>
          <p:nvPr>
            <p:ph idx="1"/>
          </p:nvPr>
        </p:nvSpPr>
        <p:spPr/>
        <p:txBody>
          <a:bodyPr/>
          <a:lstStyle/>
          <a:p>
            <a:endParaRPr lang="en-DE"/>
          </a:p>
        </p:txBody>
      </p:sp>
      <p:pic>
        <p:nvPicPr>
          <p:cNvPr id="19458" name="Picture 2" descr="Infographic: Comparing Bitcoin, Ethereum, and Other Cryptocurrencies">
            <a:extLst>
              <a:ext uri="{FF2B5EF4-FFF2-40B4-BE49-F238E27FC236}">
                <a16:creationId xmlns:a16="http://schemas.microsoft.com/office/drawing/2014/main" id="{DEA70073-E399-428A-A023-A5B0AA19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0"/>
            <a:ext cx="7888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53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5B4-20BF-49C2-B38E-803A1C390C1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53D48102-62ED-4097-80F3-23B5EF3A7D36}"/>
              </a:ext>
            </a:extLst>
          </p:cNvPr>
          <p:cNvSpPr>
            <a:spLocks noGrp="1"/>
          </p:cNvSpPr>
          <p:nvPr>
            <p:ph idx="1"/>
          </p:nvPr>
        </p:nvSpPr>
        <p:spPr/>
        <p:txBody>
          <a:bodyPr/>
          <a:lstStyle/>
          <a:p>
            <a:endParaRPr lang="en-DE"/>
          </a:p>
        </p:txBody>
      </p:sp>
      <p:pic>
        <p:nvPicPr>
          <p:cNvPr id="20482" name="Picture 2" descr="Informative Blockchain Infographics">
            <a:extLst>
              <a:ext uri="{FF2B5EF4-FFF2-40B4-BE49-F238E27FC236}">
                <a16:creationId xmlns:a16="http://schemas.microsoft.com/office/drawing/2014/main" id="{DF8356E7-DAB2-4D5D-AABB-5EAB1B78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0"/>
            <a:ext cx="2743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6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79D5-818B-4151-8ADC-2B25CC61C09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55D3270-BCAB-4A86-9886-F868080F8AE8}"/>
              </a:ext>
            </a:extLst>
          </p:cNvPr>
          <p:cNvSpPr>
            <a:spLocks noGrp="1"/>
          </p:cNvSpPr>
          <p:nvPr>
            <p:ph idx="1"/>
          </p:nvPr>
        </p:nvSpPr>
        <p:spPr/>
        <p:txBody>
          <a:bodyPr/>
          <a:lstStyle/>
          <a:p>
            <a:endParaRPr lang="en-DE"/>
          </a:p>
        </p:txBody>
      </p:sp>
      <p:pic>
        <p:nvPicPr>
          <p:cNvPr id="21506" name="Picture 2" descr="PwC explains blockchain">
            <a:extLst>
              <a:ext uri="{FF2B5EF4-FFF2-40B4-BE49-F238E27FC236}">
                <a16:creationId xmlns:a16="http://schemas.microsoft.com/office/drawing/2014/main" id="{76C1AE38-335A-4B62-9599-FFC3CAD89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238" y="0"/>
            <a:ext cx="4325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D773-510B-4EC2-92B5-BD5097CC0B19}"/>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3D363A17-4BDE-4BBC-83B2-C8D2CB4D325D}"/>
              </a:ext>
            </a:extLst>
          </p:cNvPr>
          <p:cNvSpPr>
            <a:spLocks noGrp="1"/>
          </p:cNvSpPr>
          <p:nvPr>
            <p:ph idx="1"/>
          </p:nvPr>
        </p:nvSpPr>
        <p:spPr/>
        <p:txBody>
          <a:bodyPr/>
          <a:lstStyle/>
          <a:p>
            <a:endParaRPr lang="en-DE"/>
          </a:p>
        </p:txBody>
      </p:sp>
      <p:pic>
        <p:nvPicPr>
          <p:cNvPr id="22530" name="Picture 2" descr="https://media.blockchainhub.net/wp-content/uploads/2017/02/What-is-a-blockchain-2.0.jpg">
            <a:extLst>
              <a:ext uri="{FF2B5EF4-FFF2-40B4-BE49-F238E27FC236}">
                <a16:creationId xmlns:a16="http://schemas.microsoft.com/office/drawing/2014/main" id="{50858155-B8F9-4000-80B3-EB6AE7829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0"/>
            <a:ext cx="990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7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F50F-CDB6-487E-B856-C4A48BA6249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47AC3BEC-7479-42F7-808B-557FE6E51C74}"/>
              </a:ext>
            </a:extLst>
          </p:cNvPr>
          <p:cNvSpPr>
            <a:spLocks noGrp="1"/>
          </p:cNvSpPr>
          <p:nvPr>
            <p:ph idx="1"/>
          </p:nvPr>
        </p:nvSpPr>
        <p:spPr/>
        <p:txBody>
          <a:bodyPr/>
          <a:lstStyle/>
          <a:p>
            <a:endParaRPr lang="en-DE"/>
          </a:p>
        </p:txBody>
      </p:sp>
      <p:pic>
        <p:nvPicPr>
          <p:cNvPr id="23554" name="Picture 2" descr="https://media.blockchainhub.net/wp-content/uploads/2017/08/Smart-Contracts-2.0.jpg">
            <a:extLst>
              <a:ext uri="{FF2B5EF4-FFF2-40B4-BE49-F238E27FC236}">
                <a16:creationId xmlns:a16="http://schemas.microsoft.com/office/drawing/2014/main" id="{B29C28FD-B364-4F60-BC1F-C1536BE8D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0"/>
            <a:ext cx="1535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09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FD0D-5728-4A25-B56D-F49C4F75E8D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471F1BF-D781-444B-A80A-E8E3AFB4DED3}"/>
              </a:ext>
            </a:extLst>
          </p:cNvPr>
          <p:cNvSpPr>
            <a:spLocks noGrp="1"/>
          </p:cNvSpPr>
          <p:nvPr>
            <p:ph idx="1"/>
          </p:nvPr>
        </p:nvSpPr>
        <p:spPr/>
        <p:txBody>
          <a:bodyPr/>
          <a:lstStyle/>
          <a:p>
            <a:endParaRPr lang="en-DE"/>
          </a:p>
        </p:txBody>
      </p:sp>
      <p:pic>
        <p:nvPicPr>
          <p:cNvPr id="25602" name="Picture 2" descr="Bitcoin_ecosystem">
            <a:extLst>
              <a:ext uri="{FF2B5EF4-FFF2-40B4-BE49-F238E27FC236}">
                <a16:creationId xmlns:a16="http://schemas.microsoft.com/office/drawing/2014/main" id="{7924A2D0-BAEE-4B76-B8BD-153A3307A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25" y="0"/>
            <a:ext cx="944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333D-028F-4DD8-84BC-8C2C5575EDC7}"/>
              </a:ext>
            </a:extLst>
          </p:cNvPr>
          <p:cNvSpPr>
            <a:spLocks noGrp="1"/>
          </p:cNvSpPr>
          <p:nvPr>
            <p:ph type="title"/>
          </p:nvPr>
        </p:nvSpPr>
        <p:spPr/>
        <p:txBody>
          <a:bodyPr>
            <a:normAutofit/>
          </a:bodyPr>
          <a:lstStyle/>
          <a:p>
            <a:r>
              <a:rPr lang="en-GB" b="1" dirty="0"/>
              <a:t>Blockchain 101</a:t>
            </a:r>
            <a:endParaRPr lang="en-DE" dirty="0"/>
          </a:p>
        </p:txBody>
      </p:sp>
      <p:sp>
        <p:nvSpPr>
          <p:cNvPr id="3" name="Content Placeholder 2">
            <a:extLst>
              <a:ext uri="{FF2B5EF4-FFF2-40B4-BE49-F238E27FC236}">
                <a16:creationId xmlns:a16="http://schemas.microsoft.com/office/drawing/2014/main" id="{8BFF02A8-2AA9-4F8F-80B8-6EEC579CBE74}"/>
              </a:ext>
            </a:extLst>
          </p:cNvPr>
          <p:cNvSpPr>
            <a:spLocks noGrp="1"/>
          </p:cNvSpPr>
          <p:nvPr>
            <p:ph idx="1"/>
          </p:nvPr>
        </p:nvSpPr>
        <p:spPr>
          <a:xfrm>
            <a:off x="677334" y="1591422"/>
            <a:ext cx="8596668" cy="3880773"/>
          </a:xfrm>
        </p:spPr>
        <p:txBody>
          <a:bodyPr/>
          <a:lstStyle/>
          <a:p>
            <a:pPr marL="0" indent="0">
              <a:buNone/>
            </a:pPr>
            <a:r>
              <a:rPr lang="en-GB" dirty="0"/>
              <a:t>Blockchain is a distributed ledger for recording</a:t>
            </a:r>
            <a:br>
              <a:rPr lang="en-GB" dirty="0"/>
            </a:br>
            <a:r>
              <a:rPr lang="en-GB" dirty="0"/>
              <a:t>the history of transactions - that</a:t>
            </a:r>
            <a:br>
              <a:rPr lang="en-GB" dirty="0"/>
            </a:br>
            <a:r>
              <a:rPr lang="en-GB" dirty="0"/>
              <a:t>cannot be altered. </a:t>
            </a:r>
            <a:br>
              <a:rPr lang="en-GB" dirty="0"/>
            </a:br>
            <a:endParaRPr lang="en-DE" dirty="0"/>
          </a:p>
        </p:txBody>
      </p:sp>
      <p:pic>
        <p:nvPicPr>
          <p:cNvPr id="4" name="Picture 3">
            <a:extLst>
              <a:ext uri="{FF2B5EF4-FFF2-40B4-BE49-F238E27FC236}">
                <a16:creationId xmlns:a16="http://schemas.microsoft.com/office/drawing/2014/main" id="{B47DE6C9-C5E7-4E40-A08F-7AD748CF0DC7}"/>
              </a:ext>
            </a:extLst>
          </p:cNvPr>
          <p:cNvPicPr>
            <a:picLocks noChangeAspect="1"/>
          </p:cNvPicPr>
          <p:nvPr/>
        </p:nvPicPr>
        <p:blipFill>
          <a:blip r:embed="rId2"/>
          <a:stretch>
            <a:fillRect/>
          </a:stretch>
        </p:blipFill>
        <p:spPr>
          <a:xfrm>
            <a:off x="2860467" y="2353586"/>
            <a:ext cx="6310642" cy="3442915"/>
          </a:xfrm>
          <a:prstGeom prst="rect">
            <a:avLst/>
          </a:prstGeom>
        </p:spPr>
      </p:pic>
    </p:spTree>
    <p:extLst>
      <p:ext uri="{BB962C8B-B14F-4D97-AF65-F5344CB8AC3E}">
        <p14:creationId xmlns:p14="http://schemas.microsoft.com/office/powerpoint/2010/main" val="5675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875A-8B9E-4B77-AABD-4D235477468D}"/>
              </a:ext>
            </a:extLst>
          </p:cNvPr>
          <p:cNvSpPr>
            <a:spLocks noGrp="1"/>
          </p:cNvSpPr>
          <p:nvPr>
            <p:ph type="title"/>
          </p:nvPr>
        </p:nvSpPr>
        <p:spPr/>
        <p:txBody>
          <a:bodyPr/>
          <a:lstStyle/>
          <a:p>
            <a:r>
              <a:rPr lang="en-GB" b="1" dirty="0"/>
              <a:t>Blockchain 101 (Continued..)</a:t>
            </a:r>
            <a:endParaRPr lang="en-DE" dirty="0"/>
          </a:p>
        </p:txBody>
      </p:sp>
      <p:sp>
        <p:nvSpPr>
          <p:cNvPr id="3" name="Content Placeholder 2">
            <a:extLst>
              <a:ext uri="{FF2B5EF4-FFF2-40B4-BE49-F238E27FC236}">
                <a16:creationId xmlns:a16="http://schemas.microsoft.com/office/drawing/2014/main" id="{CDC25878-01AC-482E-A071-33C3C0AF3251}"/>
              </a:ext>
            </a:extLst>
          </p:cNvPr>
          <p:cNvSpPr>
            <a:spLocks noGrp="1"/>
          </p:cNvSpPr>
          <p:nvPr>
            <p:ph idx="1"/>
          </p:nvPr>
        </p:nvSpPr>
        <p:spPr>
          <a:xfrm>
            <a:off x="677334" y="2009514"/>
            <a:ext cx="8596668" cy="3880773"/>
          </a:xfrm>
        </p:spPr>
        <p:txBody>
          <a:bodyPr/>
          <a:lstStyle/>
          <a:p>
            <a:r>
              <a:rPr lang="en-GB" dirty="0"/>
              <a:t>Single shared ledger that is tamper-evident.                                               Once recorded, transactions</a:t>
            </a:r>
            <a:br>
              <a:rPr lang="en-GB" dirty="0"/>
            </a:br>
            <a:r>
              <a:rPr lang="en-GB" dirty="0"/>
              <a:t>cannot be altered </a:t>
            </a:r>
          </a:p>
          <a:p>
            <a:r>
              <a:rPr lang="en-GB" dirty="0"/>
              <a:t>All parties must give consensus</a:t>
            </a:r>
            <a:br>
              <a:rPr lang="en-GB" dirty="0"/>
            </a:br>
            <a:r>
              <a:rPr lang="en-GB" dirty="0"/>
              <a:t>before a new transaction is</a:t>
            </a:r>
            <a:br>
              <a:rPr lang="en-GB" dirty="0"/>
            </a:br>
            <a:r>
              <a:rPr lang="en-GB" dirty="0"/>
              <a:t>added to the network </a:t>
            </a:r>
          </a:p>
          <a:p>
            <a:r>
              <a:rPr lang="en-GB" dirty="0"/>
              <a:t>Eliminates or reduces paper</a:t>
            </a:r>
            <a:br>
              <a:rPr lang="en-GB" dirty="0"/>
            </a:br>
            <a:r>
              <a:rPr lang="en-GB" dirty="0"/>
              <a:t>processes, speeding up transaction</a:t>
            </a:r>
            <a:br>
              <a:rPr lang="en-GB" dirty="0"/>
            </a:br>
            <a:r>
              <a:rPr lang="en-GB" dirty="0"/>
              <a:t>times and increasing efficiencies </a:t>
            </a:r>
            <a:br>
              <a:rPr lang="en-GB" dirty="0"/>
            </a:br>
            <a:endParaRPr lang="en-DE" dirty="0"/>
          </a:p>
        </p:txBody>
      </p:sp>
      <p:pic>
        <p:nvPicPr>
          <p:cNvPr id="5" name="Picture 4">
            <a:extLst>
              <a:ext uri="{FF2B5EF4-FFF2-40B4-BE49-F238E27FC236}">
                <a16:creationId xmlns:a16="http://schemas.microsoft.com/office/drawing/2014/main" id="{27AFCA1A-694F-46E2-B649-C2CD4BD015BE}"/>
              </a:ext>
            </a:extLst>
          </p:cNvPr>
          <p:cNvPicPr>
            <a:picLocks noChangeAspect="1"/>
          </p:cNvPicPr>
          <p:nvPr/>
        </p:nvPicPr>
        <p:blipFill>
          <a:blip r:embed="rId2"/>
          <a:stretch>
            <a:fillRect/>
          </a:stretch>
        </p:blipFill>
        <p:spPr>
          <a:xfrm>
            <a:off x="5685181" y="1815410"/>
            <a:ext cx="3919995" cy="3681387"/>
          </a:xfrm>
          <a:prstGeom prst="rect">
            <a:avLst/>
          </a:prstGeom>
        </p:spPr>
      </p:pic>
    </p:spTree>
    <p:extLst>
      <p:ext uri="{BB962C8B-B14F-4D97-AF65-F5344CB8AC3E}">
        <p14:creationId xmlns:p14="http://schemas.microsoft.com/office/powerpoint/2010/main" val="307013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4FFB-7753-42E3-A204-295022EA9041}"/>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E477464C-CEB5-4262-9258-C35606C7B9D9}"/>
              </a:ext>
            </a:extLst>
          </p:cNvPr>
          <p:cNvSpPr>
            <a:spLocks noGrp="1"/>
          </p:cNvSpPr>
          <p:nvPr>
            <p:ph idx="1"/>
          </p:nvPr>
        </p:nvSpPr>
        <p:spPr/>
        <p:txBody>
          <a:bodyPr/>
          <a:lstStyle/>
          <a:p>
            <a:endParaRPr lang="en-DE"/>
          </a:p>
        </p:txBody>
      </p:sp>
      <p:pic>
        <p:nvPicPr>
          <p:cNvPr id="16386" name="Picture 2" descr="Image result for blockchain explained to a 5 year old">
            <a:extLst>
              <a:ext uri="{FF2B5EF4-FFF2-40B4-BE49-F238E27FC236}">
                <a16:creationId xmlns:a16="http://schemas.microsoft.com/office/drawing/2014/main" id="{90CD101C-26BE-4C54-B049-A0EA026B7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6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5998-9F7F-4CF5-84F4-163FED42CAA5}"/>
              </a:ext>
            </a:extLst>
          </p:cNvPr>
          <p:cNvSpPr>
            <a:spLocks noGrp="1"/>
          </p:cNvSpPr>
          <p:nvPr>
            <p:ph type="title"/>
          </p:nvPr>
        </p:nvSpPr>
        <p:spPr/>
        <p:txBody>
          <a:bodyPr/>
          <a:lstStyle/>
          <a:p>
            <a:r>
              <a:rPr lang="de-DE" b="1" dirty="0"/>
              <a:t>Ethereum</a:t>
            </a:r>
            <a:endParaRPr lang="en-DE" b="1" dirty="0"/>
          </a:p>
        </p:txBody>
      </p:sp>
      <p:sp>
        <p:nvSpPr>
          <p:cNvPr id="3" name="Content Placeholder 2">
            <a:extLst>
              <a:ext uri="{FF2B5EF4-FFF2-40B4-BE49-F238E27FC236}">
                <a16:creationId xmlns:a16="http://schemas.microsoft.com/office/drawing/2014/main" id="{8A2C4A20-C582-406F-886B-43788F9321CA}"/>
              </a:ext>
            </a:extLst>
          </p:cNvPr>
          <p:cNvSpPr>
            <a:spLocks noGrp="1"/>
          </p:cNvSpPr>
          <p:nvPr>
            <p:ph idx="1"/>
          </p:nvPr>
        </p:nvSpPr>
        <p:spPr>
          <a:xfrm>
            <a:off x="677334" y="2160590"/>
            <a:ext cx="5747320" cy="892712"/>
          </a:xfrm>
        </p:spPr>
        <p:txBody>
          <a:bodyPr/>
          <a:lstStyle/>
          <a:p>
            <a:pPr marL="0" indent="0">
              <a:buNone/>
            </a:pPr>
            <a:r>
              <a:rPr lang="de-DE" dirty="0"/>
              <a:t>It is simply a World Computer, which is a platform for programmable incentive networks</a:t>
            </a:r>
            <a:endParaRPr lang="en-DE" dirty="0"/>
          </a:p>
        </p:txBody>
      </p:sp>
      <p:pic>
        <p:nvPicPr>
          <p:cNvPr id="4" name="Picture 3">
            <a:extLst>
              <a:ext uri="{FF2B5EF4-FFF2-40B4-BE49-F238E27FC236}">
                <a16:creationId xmlns:a16="http://schemas.microsoft.com/office/drawing/2014/main" id="{505BCA59-C13F-4398-8021-53E718BA9CB3}"/>
              </a:ext>
            </a:extLst>
          </p:cNvPr>
          <p:cNvPicPr>
            <a:picLocks noChangeAspect="1"/>
          </p:cNvPicPr>
          <p:nvPr/>
        </p:nvPicPr>
        <p:blipFill>
          <a:blip r:embed="rId2"/>
          <a:stretch>
            <a:fillRect/>
          </a:stretch>
        </p:blipFill>
        <p:spPr>
          <a:xfrm>
            <a:off x="6764572" y="341698"/>
            <a:ext cx="2590800" cy="2962275"/>
          </a:xfrm>
          <a:prstGeom prst="rect">
            <a:avLst/>
          </a:prstGeom>
        </p:spPr>
      </p:pic>
      <p:sp>
        <p:nvSpPr>
          <p:cNvPr id="6" name="Content Placeholder 2">
            <a:extLst>
              <a:ext uri="{FF2B5EF4-FFF2-40B4-BE49-F238E27FC236}">
                <a16:creationId xmlns:a16="http://schemas.microsoft.com/office/drawing/2014/main" id="{8EEB8197-0768-4D29-821C-98D19F937DC5}"/>
              </a:ext>
            </a:extLst>
          </p:cNvPr>
          <p:cNvSpPr txBox="1">
            <a:spLocks/>
          </p:cNvSpPr>
          <p:nvPr/>
        </p:nvSpPr>
        <p:spPr>
          <a:xfrm>
            <a:off x="1089330" y="3429000"/>
            <a:ext cx="6233821" cy="226413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sz="1600" b="1" dirty="0">
                <a:latin typeface="medium-content-serif-font"/>
              </a:rPr>
              <a:t>Web 1.0 — Static Document Networks</a:t>
            </a:r>
            <a:r>
              <a:rPr lang="de-DE" sz="1600" dirty="0">
                <a:latin typeface="medium-content-serif-font"/>
              </a:rPr>
              <a:t> — web of static pages connected via </a:t>
            </a:r>
            <a:r>
              <a:rPr lang="de-DE" sz="1600" b="1" dirty="0">
                <a:latin typeface="medium-content-serif-font"/>
              </a:rPr>
              <a:t>hyperlinks</a:t>
            </a:r>
            <a:r>
              <a:rPr lang="de-DE" sz="1600" dirty="0">
                <a:latin typeface="medium-content-serif-font"/>
              </a:rPr>
              <a:t>.</a:t>
            </a:r>
          </a:p>
          <a:p>
            <a:r>
              <a:rPr lang="de-DE" sz="1600" b="1" dirty="0">
                <a:latin typeface="medium-content-serif-font"/>
              </a:rPr>
              <a:t>Web 2.0 — Social Networks</a:t>
            </a:r>
            <a:r>
              <a:rPr lang="de-DE" sz="1600" dirty="0">
                <a:latin typeface="medium-content-serif-font"/>
              </a:rPr>
              <a:t> — web of people connected via </a:t>
            </a:r>
            <a:r>
              <a:rPr lang="de-DE" sz="1600" b="1" dirty="0">
                <a:latin typeface="medium-content-serif-font"/>
              </a:rPr>
              <a:t>social links(likes, follows).</a:t>
            </a:r>
            <a:endParaRPr lang="de-DE" sz="1600" dirty="0">
              <a:latin typeface="medium-content-serif-font"/>
            </a:endParaRPr>
          </a:p>
          <a:p>
            <a:r>
              <a:rPr lang="de-DE" sz="1600" b="1" dirty="0">
                <a:latin typeface="medium-content-serif-font"/>
              </a:rPr>
              <a:t>Web 3.0 — Incentive Networks</a:t>
            </a:r>
            <a:r>
              <a:rPr lang="de-DE" sz="1600" dirty="0">
                <a:latin typeface="medium-content-serif-font"/>
              </a:rPr>
              <a:t>- web of people connected via </a:t>
            </a:r>
            <a:r>
              <a:rPr lang="de-DE" sz="1600" b="1" dirty="0">
                <a:latin typeface="medium-content-serif-font"/>
              </a:rPr>
              <a:t>economic links (tokens).</a:t>
            </a:r>
            <a:endParaRPr lang="de-DE" sz="1600" dirty="0">
              <a:latin typeface="medium-content-serif-font"/>
            </a:endParaRPr>
          </a:p>
        </p:txBody>
      </p:sp>
    </p:spTree>
    <p:extLst>
      <p:ext uri="{BB962C8B-B14F-4D97-AF65-F5344CB8AC3E}">
        <p14:creationId xmlns:p14="http://schemas.microsoft.com/office/powerpoint/2010/main" val="407389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43B02-F1C2-4312-8D03-A21B7C4FAB50}"/>
              </a:ext>
            </a:extLst>
          </p:cNvPr>
          <p:cNvSpPr>
            <a:spLocks noGrp="1"/>
          </p:cNvSpPr>
          <p:nvPr>
            <p:ph idx="1"/>
          </p:nvPr>
        </p:nvSpPr>
        <p:spPr>
          <a:xfrm>
            <a:off x="3712858" y="1588246"/>
            <a:ext cx="8229600" cy="4525962"/>
          </a:xfrm>
        </p:spPr>
        <p:txBody>
          <a:bodyPr>
            <a:normAutofit/>
          </a:bodyPr>
          <a:lstStyle/>
          <a:p>
            <a:pPr marL="674370" indent="-514350">
              <a:buClr>
                <a:srgbClr val="FFC000"/>
              </a:buClr>
              <a:buFont typeface="+mj-lt"/>
              <a:buAutoNum type="arabicPeriod"/>
              <a:defRPr/>
            </a:pPr>
            <a:r>
              <a:rPr lang="en-US" dirty="0"/>
              <a:t>Storage for digital records </a:t>
            </a:r>
          </a:p>
          <a:p>
            <a:pPr marL="674370" indent="-514350">
              <a:buClr>
                <a:srgbClr val="4AAD52"/>
              </a:buClr>
              <a:buFont typeface="+mj-lt"/>
              <a:buAutoNum type="arabicPeriod"/>
              <a:defRPr/>
            </a:pPr>
            <a:endParaRPr lang="en-US" dirty="0"/>
          </a:p>
          <a:p>
            <a:pPr marL="674370" indent="-514350">
              <a:buClr>
                <a:srgbClr val="4AAD52"/>
              </a:buClr>
              <a:buFont typeface="+mj-lt"/>
              <a:buAutoNum type="arabicPeriod"/>
              <a:defRPr/>
            </a:pPr>
            <a:endParaRPr lang="en-US" dirty="0"/>
          </a:p>
          <a:p>
            <a:pPr marL="674370" indent="-514350">
              <a:buClr>
                <a:srgbClr val="00B0F0"/>
              </a:buClr>
              <a:buFont typeface="+mj-lt"/>
              <a:buAutoNum type="arabicPeriod"/>
              <a:defRPr/>
            </a:pPr>
            <a:r>
              <a:rPr lang="en-US" dirty="0"/>
              <a:t>Exchanging digital assets (called tokens)</a:t>
            </a:r>
          </a:p>
          <a:p>
            <a:pPr marL="674370" indent="-514350">
              <a:buClr>
                <a:srgbClr val="4AAD52"/>
              </a:buClr>
              <a:buFont typeface="+mj-lt"/>
              <a:buAutoNum type="arabicPeriod"/>
              <a:defRPr/>
            </a:pPr>
            <a:endParaRPr lang="en-US" dirty="0"/>
          </a:p>
          <a:p>
            <a:pPr marL="674370" indent="-514350">
              <a:buClr>
                <a:srgbClr val="4AAD52"/>
              </a:buClr>
              <a:buFont typeface="+mj-lt"/>
              <a:buAutoNum type="arabicPeriod"/>
              <a:defRPr/>
            </a:pPr>
            <a:endParaRPr lang="en-US" dirty="0"/>
          </a:p>
          <a:p>
            <a:pPr marL="674370" indent="-514350">
              <a:buClr>
                <a:srgbClr val="C00000"/>
              </a:buClr>
              <a:buFont typeface="+mj-lt"/>
              <a:buAutoNum type="arabicPeriod"/>
              <a:defRPr/>
            </a:pPr>
            <a:r>
              <a:rPr lang="en-US" dirty="0"/>
              <a:t>Executing smart contracts</a:t>
            </a:r>
          </a:p>
          <a:p>
            <a:pPr lvl="1">
              <a:buClr>
                <a:srgbClr val="C00000"/>
              </a:buClr>
              <a:defRPr/>
            </a:pPr>
            <a:r>
              <a:rPr lang="en-US" dirty="0">
                <a:solidFill>
                  <a:srgbClr val="DE746A"/>
                </a:solidFill>
              </a:rPr>
              <a:t>Ground rules</a:t>
            </a:r>
            <a:r>
              <a:rPr lang="en-US" dirty="0"/>
              <a:t> Terms &amp; conditions recorded in code</a:t>
            </a:r>
          </a:p>
          <a:p>
            <a:pPr lvl="1">
              <a:buClr>
                <a:srgbClr val="C00000"/>
              </a:buClr>
              <a:defRPr/>
            </a:pPr>
            <a:r>
              <a:rPr lang="de-DE" dirty="0">
                <a:solidFill>
                  <a:srgbClr val="DE746A"/>
                </a:solidFill>
              </a:rPr>
              <a:t>Implementation</a:t>
            </a:r>
            <a:r>
              <a:rPr lang="de-DE" dirty="0"/>
              <a:t> </a:t>
            </a:r>
            <a:r>
              <a:rPr lang="en-US" dirty="0"/>
              <a:t>Distributed network executes contract &amp; monitors                                         compliance</a:t>
            </a:r>
          </a:p>
          <a:p>
            <a:pPr lvl="1">
              <a:buClr>
                <a:srgbClr val="C00000"/>
              </a:buClr>
              <a:defRPr/>
            </a:pPr>
            <a:r>
              <a:rPr lang="de-DE" dirty="0">
                <a:solidFill>
                  <a:srgbClr val="DE746A"/>
                </a:solidFill>
              </a:rPr>
              <a:t>Verification</a:t>
            </a:r>
            <a:r>
              <a:rPr lang="de-DE" dirty="0"/>
              <a:t> </a:t>
            </a:r>
            <a:r>
              <a:rPr lang="en-US" dirty="0"/>
              <a:t>Outcomes are automatically validated without third  party</a:t>
            </a:r>
          </a:p>
        </p:txBody>
      </p:sp>
      <p:sp>
        <p:nvSpPr>
          <p:cNvPr id="31747" name="Title 2">
            <a:extLst>
              <a:ext uri="{FF2B5EF4-FFF2-40B4-BE49-F238E27FC236}">
                <a16:creationId xmlns:a16="http://schemas.microsoft.com/office/drawing/2014/main" id="{B666D5BF-C5FE-4BF8-ADC0-971D77AE1474}"/>
              </a:ext>
            </a:extLst>
          </p:cNvPr>
          <p:cNvSpPr>
            <a:spLocks noGrp="1"/>
          </p:cNvSpPr>
          <p:nvPr>
            <p:ph type="title"/>
          </p:nvPr>
        </p:nvSpPr>
        <p:spPr>
          <a:xfrm>
            <a:off x="677334" y="609600"/>
            <a:ext cx="8596668" cy="742122"/>
          </a:xfrm>
        </p:spPr>
        <p:txBody>
          <a:bodyPr/>
          <a:lstStyle/>
          <a:p>
            <a:r>
              <a:rPr lang="en-US" altLang="en-US" b="1" dirty="0"/>
              <a:t>Three “Levels” of Blockchain</a:t>
            </a:r>
          </a:p>
        </p:txBody>
      </p:sp>
      <p:pic>
        <p:nvPicPr>
          <p:cNvPr id="3" name="Picture 2">
            <a:extLst>
              <a:ext uri="{FF2B5EF4-FFF2-40B4-BE49-F238E27FC236}">
                <a16:creationId xmlns:a16="http://schemas.microsoft.com/office/drawing/2014/main" id="{4A770AEA-38DF-44EF-8C63-732BCDF092BA}"/>
              </a:ext>
            </a:extLst>
          </p:cNvPr>
          <p:cNvPicPr>
            <a:picLocks noChangeAspect="1"/>
          </p:cNvPicPr>
          <p:nvPr/>
        </p:nvPicPr>
        <p:blipFill>
          <a:blip r:embed="rId3"/>
          <a:stretch>
            <a:fillRect/>
          </a:stretch>
        </p:blipFill>
        <p:spPr>
          <a:xfrm>
            <a:off x="945952" y="1477935"/>
            <a:ext cx="2498288" cy="3669010"/>
          </a:xfrm>
          <a:prstGeom prst="rect">
            <a:avLst/>
          </a:prstGeom>
        </p:spPr>
      </p:pic>
    </p:spTree>
    <p:extLst>
      <p:ext uri="{BB962C8B-B14F-4D97-AF65-F5344CB8AC3E}">
        <p14:creationId xmlns:p14="http://schemas.microsoft.com/office/powerpoint/2010/main" val="229589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2">
            <a:extLst>
              <a:ext uri="{FF2B5EF4-FFF2-40B4-BE49-F238E27FC236}">
                <a16:creationId xmlns:a16="http://schemas.microsoft.com/office/drawing/2014/main" id="{DBCCA9A5-5571-44BE-B30F-00592638170E}"/>
              </a:ext>
            </a:extLst>
          </p:cNvPr>
          <p:cNvSpPr>
            <a:spLocks noGrp="1"/>
          </p:cNvSpPr>
          <p:nvPr>
            <p:ph type="title"/>
          </p:nvPr>
        </p:nvSpPr>
        <p:spPr/>
        <p:txBody>
          <a:bodyPr/>
          <a:lstStyle/>
          <a:p>
            <a:r>
              <a:rPr lang="en-US" altLang="en-US" b="1" dirty="0"/>
              <a:t>How Smart Contracts Work?</a:t>
            </a:r>
          </a:p>
        </p:txBody>
      </p:sp>
      <p:pic>
        <p:nvPicPr>
          <p:cNvPr id="5" name="Picture 4">
            <a:extLst>
              <a:ext uri="{FF2B5EF4-FFF2-40B4-BE49-F238E27FC236}">
                <a16:creationId xmlns:a16="http://schemas.microsoft.com/office/drawing/2014/main" id="{D7A84E46-4898-48F0-85DE-E5214F146DD4}"/>
              </a:ext>
            </a:extLst>
          </p:cNvPr>
          <p:cNvPicPr>
            <a:picLocks noChangeAspect="1"/>
          </p:cNvPicPr>
          <p:nvPr/>
        </p:nvPicPr>
        <p:blipFill>
          <a:blip r:embed="rId3"/>
          <a:stretch>
            <a:fillRect/>
          </a:stretch>
        </p:blipFill>
        <p:spPr>
          <a:xfrm>
            <a:off x="1018884" y="1494224"/>
            <a:ext cx="6162675" cy="4314825"/>
          </a:xfrm>
          <a:prstGeom prst="rect">
            <a:avLst/>
          </a:prstGeom>
        </p:spPr>
      </p:pic>
    </p:spTree>
    <p:extLst>
      <p:ext uri="{BB962C8B-B14F-4D97-AF65-F5344CB8AC3E}">
        <p14:creationId xmlns:p14="http://schemas.microsoft.com/office/powerpoint/2010/main" val="219660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ED2E8-81D8-47A2-A3A3-722ABADD0CF5}"/>
              </a:ext>
            </a:extLst>
          </p:cNvPr>
          <p:cNvPicPr>
            <a:picLocks noChangeAspect="1"/>
          </p:cNvPicPr>
          <p:nvPr/>
        </p:nvPicPr>
        <p:blipFill>
          <a:blip r:embed="rId2"/>
          <a:stretch>
            <a:fillRect/>
          </a:stretch>
        </p:blipFill>
        <p:spPr>
          <a:xfrm>
            <a:off x="2623930" y="-26378"/>
            <a:ext cx="6917635" cy="6884378"/>
          </a:xfrm>
          <a:prstGeom prst="rect">
            <a:avLst/>
          </a:prstGeom>
        </p:spPr>
      </p:pic>
    </p:spTree>
    <p:extLst>
      <p:ext uri="{BB962C8B-B14F-4D97-AF65-F5344CB8AC3E}">
        <p14:creationId xmlns:p14="http://schemas.microsoft.com/office/powerpoint/2010/main" val="121460310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5BB052-56C0-4D24-AD36-46F32FD72D88}">
  <we:reference id="wa104178141" version="3.1.7.1" store="en-US" storeType="OMEX"/>
  <we:alternateReferences>
    <we:reference id="wa104178141" version="3.1.7.1"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2611</TotalTime>
  <Words>371</Words>
  <Application>Microsoft Office PowerPoint</Application>
  <PresentationFormat>Widescreen</PresentationFormat>
  <Paragraphs>56</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medium-content-serif-font</vt:lpstr>
      <vt:lpstr>Trebuchet MS</vt:lpstr>
      <vt:lpstr>Verdana</vt:lpstr>
      <vt:lpstr>Wingdings 3</vt:lpstr>
      <vt:lpstr>Facet</vt:lpstr>
      <vt:lpstr>ubitricity CryptoCharging</vt:lpstr>
      <vt:lpstr>CONTENTS</vt:lpstr>
      <vt:lpstr>Blockchain 101</vt:lpstr>
      <vt:lpstr>Blockchain 101 (Continued..)</vt:lpstr>
      <vt:lpstr>PowerPoint Presentation</vt:lpstr>
      <vt:lpstr>Ethereum</vt:lpstr>
      <vt:lpstr>Three “Levels” of Blockchain</vt:lpstr>
      <vt:lpstr>How Smart Contracts Work?</vt:lpstr>
      <vt:lpstr>PowerPoint Presentation</vt:lpstr>
      <vt:lpstr>PowerPoint Presentation</vt:lpstr>
      <vt:lpstr>PowerPoint Presentation</vt:lpstr>
      <vt:lpstr>PowerPoint Presentation</vt:lpstr>
      <vt:lpstr>Market Analysis (Ethereum Network WorldWide)</vt:lpstr>
      <vt:lpstr>Market Analysis (Total EV in Germany)</vt:lpstr>
      <vt:lpstr>How can Ubitricity take advantage of Blockchain Technology?</vt:lpstr>
      <vt:lpstr>How can Ubitricity take advantage of Blockchain Technology? (Continued..)</vt:lpstr>
      <vt:lpstr>How can Ubitricity take advantage of Blockchain Technology? (Continued..)</vt:lpstr>
      <vt:lpstr>Future Products worth Consideration</vt:lpstr>
      <vt:lpstr>Future Products worth Consideration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Ubitricity DAPP</dc:title>
  <dc:creator>Ashutosh Singh</dc:creator>
  <cp:lastModifiedBy>Ashutosh Singh</cp:lastModifiedBy>
  <cp:revision>108</cp:revision>
  <dcterms:created xsi:type="dcterms:W3CDTF">2018-01-24T12:49:18Z</dcterms:created>
  <dcterms:modified xsi:type="dcterms:W3CDTF">2018-01-30T16:00:31Z</dcterms:modified>
</cp:coreProperties>
</file>